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7" r:id="rId7"/>
    <p:sldId id="269" r:id="rId8"/>
    <p:sldId id="261" r:id="rId9"/>
    <p:sldId id="265" r:id="rId10"/>
    <p:sldId id="263" r:id="rId11"/>
    <p:sldId id="264" r:id="rId12"/>
    <p:sldId id="268" r:id="rId13"/>
    <p:sldId id="266"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59D7D-408C-4536-A94B-8DC05B5E74C0}" v="539" dt="2021-12-17T10:35:50.147"/>
    <p1510:client id="{9EB23B78-AD23-4D1B-ABFE-46F83C82EAC2}" v="371" dt="2021-12-17T12:15:44.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emerituscollege.asu.edu/" TargetMode="External"/><Relationship Id="rId5" Type="http://schemas.openxmlformats.org/officeDocument/2006/relationships/hyperlink" Target="https://www.linkedin.com/" TargetMode="External"/><Relationship Id="rId4" Type="http://schemas.openxmlformats.org/officeDocument/2006/relationships/hyperlink" Target="https://www.globalspec.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text&#10;&#10;Description automatically generated">
            <a:extLst>
              <a:ext uri="{FF2B5EF4-FFF2-40B4-BE49-F238E27FC236}">
                <a16:creationId xmlns:a16="http://schemas.microsoft.com/office/drawing/2014/main" id="{208F7634-1E0E-43BD-A588-4ABDF32B5128}"/>
              </a:ext>
            </a:extLst>
          </p:cNvPr>
          <p:cNvPicPr>
            <a:picLocks noChangeAspect="1"/>
          </p:cNvPicPr>
          <p:nvPr/>
        </p:nvPicPr>
        <p:blipFill rotWithShape="1">
          <a:blip r:embed="rId2"/>
          <a:srcRect t="13082" b="2649"/>
          <a:stretch/>
        </p:blipFill>
        <p:spPr>
          <a:xfrm>
            <a:off x="-1" y="9"/>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p:cNvSpPr>
            <a:spLocks noGrp="1"/>
          </p:cNvSpPr>
          <p:nvPr>
            <p:ph type="ctrTitle"/>
          </p:nvPr>
        </p:nvSpPr>
        <p:spPr>
          <a:xfrm>
            <a:off x="709448" y="1913950"/>
            <a:ext cx="4204137" cy="1342754"/>
          </a:xfrm>
        </p:spPr>
        <p:txBody>
          <a:bodyPr vert="horz" lIns="91440" tIns="45720" rIns="91440" bIns="45720" rtlCol="0" anchor="ctr">
            <a:normAutofit/>
          </a:bodyPr>
          <a:lstStyle/>
          <a:p>
            <a:r>
              <a:rPr lang="en-US" sz="3600" b="1" dirty="0">
                <a:cs typeface="Calibri Light"/>
              </a:rPr>
              <a:t>Personal AI Assist</a:t>
            </a:r>
            <a:endParaRPr lang="en-US" sz="3600" b="1" dirty="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525516" y="3417573"/>
            <a:ext cx="4593021" cy="2619839"/>
          </a:xfrm>
        </p:spPr>
        <p:txBody>
          <a:bodyPr vert="horz" lIns="91440" tIns="45720" rIns="91440" bIns="45720" rtlCol="0" anchor="ctr">
            <a:normAutofit lnSpcReduction="10000"/>
          </a:bodyPr>
          <a:lstStyle/>
          <a:p>
            <a:pPr algn="l"/>
            <a:r>
              <a:rPr lang="en-US" sz="2000" dirty="0">
                <a:ea typeface="+mn-lt"/>
                <a:cs typeface="+mn-lt"/>
              </a:rPr>
              <a:t>                       </a:t>
            </a:r>
            <a:r>
              <a:rPr lang="en-US" dirty="0">
                <a:ea typeface="+mn-lt"/>
                <a:cs typeface="+mn-lt"/>
              </a:rPr>
              <a:t>Group</a:t>
            </a:r>
            <a:r>
              <a:rPr lang="en-US" dirty="0">
                <a:cs typeface="Calibri"/>
              </a:rPr>
              <a:t> No: 17</a:t>
            </a:r>
          </a:p>
          <a:p>
            <a:pPr algn="l"/>
            <a:endParaRPr lang="en-US" sz="2000" dirty="0">
              <a:cs typeface="Calibri"/>
            </a:endParaRPr>
          </a:p>
          <a:p>
            <a:pPr indent="-228600" algn="l">
              <a:buFont typeface="Arial" panose="020B0604020202020204" pitchFamily="34" charset="0"/>
              <a:buChar char="•"/>
            </a:pPr>
            <a:r>
              <a:rPr lang="en-US" dirty="0"/>
              <a:t>Shubhankar karajkhede.</a:t>
            </a:r>
            <a:endParaRPr lang="en-US">
              <a:cs typeface="Calibri"/>
            </a:endParaRPr>
          </a:p>
          <a:p>
            <a:pPr indent="-228600" algn="l">
              <a:buFont typeface="Arial" panose="020B0604020202020204" pitchFamily="34" charset="0"/>
              <a:buChar char="•"/>
            </a:pPr>
            <a:r>
              <a:rPr lang="en-US" dirty="0"/>
              <a:t>Prathamesh Shimpi.</a:t>
            </a:r>
            <a:endParaRPr lang="en-US">
              <a:cs typeface="Calibri"/>
            </a:endParaRPr>
          </a:p>
          <a:p>
            <a:pPr indent="-228600" algn="l">
              <a:buFont typeface="Arial" panose="020B0604020202020204" pitchFamily="34" charset="0"/>
              <a:buChar char="•"/>
            </a:pPr>
            <a:r>
              <a:rPr lang="en-US" dirty="0"/>
              <a:t>Tanmay Ladhe.</a:t>
            </a:r>
            <a:endParaRPr lang="en-US">
              <a:cs typeface="Calibri"/>
            </a:endParaRPr>
          </a:p>
          <a:p>
            <a:pPr indent="-228600" algn="l">
              <a:buFont typeface="Arial" panose="020B0604020202020204" pitchFamily="34" charset="0"/>
              <a:buChar char="•"/>
            </a:pPr>
            <a:r>
              <a:rPr lang="en-US" dirty="0"/>
              <a:t>Pranav Madne</a:t>
            </a:r>
            <a:r>
              <a:rPr lang="en-US" sz="2000" dirty="0"/>
              <a:t>.</a:t>
            </a:r>
            <a:endParaRPr lang="en-US" sz="2000" dirty="0">
              <a:cs typeface="Calibri"/>
            </a:endParaRPr>
          </a:p>
        </p:txBody>
      </p:sp>
      <p:pic>
        <p:nvPicPr>
          <p:cNvPr id="6" name="Picture 6">
            <a:extLst>
              <a:ext uri="{FF2B5EF4-FFF2-40B4-BE49-F238E27FC236}">
                <a16:creationId xmlns:a16="http://schemas.microsoft.com/office/drawing/2014/main" id="{7B3FDA94-5972-4099-979F-DA09F829BAB6}"/>
              </a:ext>
            </a:extLst>
          </p:cNvPr>
          <p:cNvPicPr>
            <a:picLocks noChangeAspect="1"/>
          </p:cNvPicPr>
          <p:nvPr/>
        </p:nvPicPr>
        <p:blipFill>
          <a:blip r:embed="rId3"/>
          <a:stretch>
            <a:fillRect/>
          </a:stretch>
        </p:blipFill>
        <p:spPr>
          <a:xfrm>
            <a:off x="10304073" y="333375"/>
            <a:ext cx="1619250" cy="1619250"/>
          </a:xfrm>
          <a:prstGeom prst="rect">
            <a:avLst/>
          </a:prstGeom>
        </p:spPr>
      </p:pic>
      <p:sp>
        <p:nvSpPr>
          <p:cNvPr id="7" name="TextBox 6">
            <a:extLst>
              <a:ext uri="{FF2B5EF4-FFF2-40B4-BE49-F238E27FC236}">
                <a16:creationId xmlns:a16="http://schemas.microsoft.com/office/drawing/2014/main" id="{3CD335E4-481A-420B-8820-25DD3187B07E}"/>
              </a:ext>
            </a:extLst>
          </p:cNvPr>
          <p:cNvSpPr txBox="1"/>
          <p:nvPr/>
        </p:nvSpPr>
        <p:spPr>
          <a:xfrm>
            <a:off x="2927230" y="195532"/>
            <a:ext cx="691263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FFFFFF"/>
                </a:solidFill>
                <a:latin typeface="Calibri Light"/>
              </a:rPr>
              <a:t>Government Polytechnic Pune</a:t>
            </a:r>
            <a:r>
              <a:rPr lang="en-US" sz="4000" b="1" dirty="0">
                <a:latin typeface="Calibri Light"/>
                <a:cs typeface="Calibri Light"/>
              </a:rPr>
              <a:t>​</a:t>
            </a:r>
            <a:endParaRPr lang="en-US" sz="4000" b="1">
              <a:cs typeface="Calibri" panose="020F0502020204030204"/>
            </a:endParaRPr>
          </a:p>
        </p:txBody>
      </p:sp>
      <p:sp>
        <p:nvSpPr>
          <p:cNvPr id="8" name="TextBox 7">
            <a:extLst>
              <a:ext uri="{FF2B5EF4-FFF2-40B4-BE49-F238E27FC236}">
                <a16:creationId xmlns:a16="http://schemas.microsoft.com/office/drawing/2014/main" id="{3EA59AB2-0633-4507-9ED1-9F8A8B8952CA}"/>
              </a:ext>
            </a:extLst>
          </p:cNvPr>
          <p:cNvSpPr txBox="1"/>
          <p:nvPr/>
        </p:nvSpPr>
        <p:spPr>
          <a:xfrm>
            <a:off x="8275607" y="5572665"/>
            <a:ext cx="38502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Department of Electronics &amp; Telecommunica</a:t>
            </a:r>
            <a:r>
              <a:rPr lang="en-US" dirty="0"/>
              <a:t>tion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electronics, circuit&#10;&#10;Description automatically generated">
            <a:extLst>
              <a:ext uri="{FF2B5EF4-FFF2-40B4-BE49-F238E27FC236}">
                <a16:creationId xmlns:a16="http://schemas.microsoft.com/office/drawing/2014/main" id="{1BA27059-A5CD-4250-B978-5F3177910DCD}"/>
              </a:ext>
            </a:extLst>
          </p:cNvPr>
          <p:cNvPicPr>
            <a:picLocks noChangeAspect="1"/>
          </p:cNvPicPr>
          <p:nvPr/>
        </p:nvPicPr>
        <p:blipFill rotWithShape="1">
          <a:blip r:embed="rId2"/>
          <a:srcRect r="4827" b="2"/>
          <a:stretch/>
        </p:blipFill>
        <p:spPr>
          <a:xfrm>
            <a:off x="3522468" y="10"/>
            <a:ext cx="8669532" cy="6857990"/>
          </a:xfrm>
          <a:prstGeom prst="rect">
            <a:avLst/>
          </a:prstGeom>
        </p:spPr>
      </p:pic>
      <p:sp>
        <p:nvSpPr>
          <p:cNvPr id="10"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B946EA-656A-4971-93AE-7EECC328EDFC}"/>
              </a:ext>
            </a:extLst>
          </p:cNvPr>
          <p:cNvSpPr>
            <a:spLocks noGrp="1"/>
          </p:cNvSpPr>
          <p:nvPr>
            <p:ph type="title"/>
          </p:nvPr>
        </p:nvSpPr>
        <p:spPr>
          <a:xfrm>
            <a:off x="371094" y="1161288"/>
            <a:ext cx="3438144" cy="1124712"/>
          </a:xfrm>
        </p:spPr>
        <p:txBody>
          <a:bodyPr anchor="b">
            <a:normAutofit/>
          </a:bodyPr>
          <a:lstStyle/>
          <a:p>
            <a:r>
              <a:rPr lang="en-US" dirty="0">
                <a:latin typeface="Calibri"/>
                <a:cs typeface="Calibri"/>
              </a:rPr>
              <a:t>Arduino uno</a:t>
            </a:r>
            <a:endParaRPr lang="en-US">
              <a:cs typeface="Calibri Light"/>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710759-97B6-4519-BD01-1E393C2D7E34}"/>
              </a:ext>
            </a:extLst>
          </p:cNvPr>
          <p:cNvSpPr>
            <a:spLocks noGrp="1"/>
          </p:cNvSpPr>
          <p:nvPr>
            <p:ph idx="1"/>
          </p:nvPr>
        </p:nvSpPr>
        <p:spPr>
          <a:xfrm>
            <a:off x="371094" y="2718054"/>
            <a:ext cx="6558792" cy="3207258"/>
          </a:xfrm>
        </p:spPr>
        <p:txBody>
          <a:bodyPr vert="horz" lIns="91440" tIns="45720" rIns="91440" bIns="45720" rtlCol="0" anchor="t">
            <a:noAutofit/>
          </a:bodyPr>
          <a:lstStyle/>
          <a:p>
            <a:r>
              <a:rPr lang="en-US" sz="2400" dirty="0">
                <a:ea typeface="+mn-lt"/>
                <a:cs typeface="+mn-lt"/>
              </a:rPr>
              <a:t>Arduino is an open source electronic platform based on easy to use hardware and software. Arduino boards are able to read input such as light on sensor, finger  on button and turn it into an output like activating a motor, turning on an LED etc.</a:t>
            </a:r>
          </a:p>
          <a:p>
            <a:r>
              <a:rPr lang="en-US" sz="2400" dirty="0">
                <a:ea typeface="+mn-lt"/>
                <a:cs typeface="+mn-lt"/>
              </a:rPr>
              <a:t>Arduino is the single board microcontroller and the software used for Arduino is Arduino IDE.</a:t>
            </a:r>
          </a:p>
          <a:p>
            <a:endParaRPr lang="en-US" sz="1700">
              <a:cs typeface="Calibri"/>
            </a:endParaRPr>
          </a:p>
        </p:txBody>
      </p:sp>
    </p:spTree>
    <p:extLst>
      <p:ext uri="{BB962C8B-B14F-4D97-AF65-F5344CB8AC3E}">
        <p14:creationId xmlns:p14="http://schemas.microsoft.com/office/powerpoint/2010/main" val="37554687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ircuit, electronics&#10;&#10;Description automatically generated">
            <a:extLst>
              <a:ext uri="{FF2B5EF4-FFF2-40B4-BE49-F238E27FC236}">
                <a16:creationId xmlns:a16="http://schemas.microsoft.com/office/drawing/2014/main" id="{45BCEA2F-475A-41A7-9765-90BADE869008}"/>
              </a:ext>
            </a:extLst>
          </p:cNvPr>
          <p:cNvPicPr>
            <a:picLocks noChangeAspect="1"/>
          </p:cNvPicPr>
          <p:nvPr/>
        </p:nvPicPr>
        <p:blipFill rotWithShape="1">
          <a:blip r:embed="rId2">
            <a:alphaModFix amt="35000"/>
          </a:blip>
          <a:srcRect t="21873" b="21877"/>
          <a:stretch/>
        </p:blipFill>
        <p:spPr>
          <a:xfrm>
            <a:off x="20" y="1"/>
            <a:ext cx="12191980" cy="6857999"/>
          </a:xfrm>
          <a:prstGeom prst="rect">
            <a:avLst/>
          </a:prstGeom>
        </p:spPr>
      </p:pic>
      <p:sp>
        <p:nvSpPr>
          <p:cNvPr id="2" name="Title 1">
            <a:extLst>
              <a:ext uri="{FF2B5EF4-FFF2-40B4-BE49-F238E27FC236}">
                <a16:creationId xmlns:a16="http://schemas.microsoft.com/office/drawing/2014/main" id="{28DEC835-3CCD-40D5-9227-C79D192F1881}"/>
              </a:ext>
            </a:extLst>
          </p:cNvPr>
          <p:cNvSpPr>
            <a:spLocks noGrp="1"/>
          </p:cNvSpPr>
          <p:nvPr>
            <p:ph type="title"/>
          </p:nvPr>
        </p:nvSpPr>
        <p:spPr>
          <a:xfrm>
            <a:off x="838201" y="1065862"/>
            <a:ext cx="3313164" cy="4726276"/>
          </a:xfrm>
        </p:spPr>
        <p:txBody>
          <a:bodyPr>
            <a:normAutofit/>
          </a:bodyPr>
          <a:lstStyle/>
          <a:p>
            <a:pPr algn="r"/>
            <a:r>
              <a:rPr lang="en-US" sz="4800" dirty="0">
                <a:solidFill>
                  <a:srgbClr val="FFFFFF"/>
                </a:solidFill>
                <a:latin typeface="Calibri"/>
                <a:cs typeface="Calibri"/>
              </a:rPr>
              <a:t>Relay board</a:t>
            </a:r>
            <a:endParaRPr lang="en-US" dirty="0">
              <a:solidFill>
                <a:srgbClr val="FFFFFF"/>
              </a:solidFill>
              <a:cs typeface="Calibri Light" panose="020F0302020204030204"/>
            </a:endParaRPr>
          </a:p>
        </p:txBody>
      </p:sp>
      <p:cxnSp>
        <p:nvCxnSpPr>
          <p:cNvPr id="37" name="Straight Connector 4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B93B9A-F118-41E6-9321-28F3AEBA8840}"/>
              </a:ext>
            </a:extLst>
          </p:cNvPr>
          <p:cNvSpPr>
            <a:spLocks noGrp="1"/>
          </p:cNvSpPr>
          <p:nvPr>
            <p:ph idx="1"/>
          </p:nvPr>
        </p:nvSpPr>
        <p:spPr>
          <a:xfrm>
            <a:off x="5155379" y="1065862"/>
            <a:ext cx="5744685" cy="4726276"/>
          </a:xfrm>
        </p:spPr>
        <p:txBody>
          <a:bodyPr vert="horz" lIns="91440" tIns="45720" rIns="91440" bIns="45720" rtlCol="0" anchor="ctr">
            <a:normAutofit/>
          </a:bodyPr>
          <a:lstStyle/>
          <a:p>
            <a:r>
              <a:rPr lang="en-US" sz="2400" dirty="0">
                <a:solidFill>
                  <a:srgbClr val="FFFFFF"/>
                </a:solidFill>
                <a:ea typeface="+mn-lt"/>
                <a:cs typeface="+mn-lt"/>
              </a:rPr>
              <a:t>Relay boards are </a:t>
            </a:r>
            <a:r>
              <a:rPr lang="en-US" sz="2400" b="1" dirty="0">
                <a:solidFill>
                  <a:srgbClr val="FFFFFF"/>
                </a:solidFill>
                <a:ea typeface="+mn-lt"/>
                <a:cs typeface="+mn-lt"/>
              </a:rPr>
              <a:t>c</a:t>
            </a:r>
            <a:r>
              <a:rPr lang="en-US" sz="2400" dirty="0">
                <a:solidFill>
                  <a:srgbClr val="FFFFFF"/>
                </a:solidFill>
                <a:ea typeface="+mn-lt"/>
                <a:cs typeface="+mn-lt"/>
              </a:rPr>
              <a:t>omputer boards with an array of relays and switches. They have input and output terminals and are designed to control the voltage supply. Relay boards provide independently programmable, real-time control for each of several onboard relay channels.</a:t>
            </a:r>
          </a:p>
          <a:p>
            <a:r>
              <a:rPr lang="en-US" sz="2400" dirty="0">
                <a:solidFill>
                  <a:srgbClr val="FFFFFF"/>
                </a:solidFill>
                <a:ea typeface="+mn-lt"/>
                <a:cs typeface="+mn-lt"/>
              </a:rPr>
              <a:t> Relay boards with opto-isolators provide isolation between control signals and output controls.  Most relay boards have 2, 4, 8 or 10 channels.</a:t>
            </a:r>
            <a:endParaRPr lang="en-US" sz="2400" dirty="0">
              <a:solidFill>
                <a:srgbClr val="FFFFFF"/>
              </a:solidFill>
              <a:cs typeface="Calibri" panose="020F0502020204030204"/>
            </a:endParaRPr>
          </a:p>
        </p:txBody>
      </p:sp>
    </p:spTree>
    <p:extLst>
      <p:ext uri="{BB962C8B-B14F-4D97-AF65-F5344CB8AC3E}">
        <p14:creationId xmlns:p14="http://schemas.microsoft.com/office/powerpoint/2010/main" val="188155301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7B0473BF-99F5-4EE4-9A95-3F5A822E803C}"/>
              </a:ext>
            </a:extLst>
          </p:cNvPr>
          <p:cNvPicPr>
            <a:picLocks noChangeAspect="1"/>
          </p:cNvPicPr>
          <p:nvPr/>
        </p:nvPicPr>
        <p:blipFill rotWithShape="1">
          <a:blip r:embed="rId2"/>
          <a:srcRect/>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7515969-5CF8-4239-A39A-BDD881C87A9C}"/>
              </a:ext>
            </a:extLst>
          </p:cNvPr>
          <p:cNvSpPr>
            <a:spLocks noGrp="1"/>
          </p:cNvSpPr>
          <p:nvPr>
            <p:ph type="title"/>
          </p:nvPr>
        </p:nvSpPr>
        <p:spPr>
          <a:xfrm>
            <a:off x="709448" y="1913950"/>
            <a:ext cx="4204137" cy="1342754"/>
          </a:xfrm>
        </p:spPr>
        <p:txBody>
          <a:bodyPr>
            <a:normAutofit/>
          </a:bodyPr>
          <a:lstStyle/>
          <a:p>
            <a:pPr algn="ctr"/>
            <a:r>
              <a:rPr lang="en-US" sz="4000" dirty="0">
                <a:cs typeface="Calibri Light"/>
              </a:rPr>
              <a:t>Role of Python</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1FF295-CD11-4EC3-9AED-3B85B1039BC2}"/>
              </a:ext>
            </a:extLst>
          </p:cNvPr>
          <p:cNvSpPr>
            <a:spLocks noGrp="1"/>
          </p:cNvSpPr>
          <p:nvPr>
            <p:ph idx="1"/>
          </p:nvPr>
        </p:nvSpPr>
        <p:spPr>
          <a:xfrm>
            <a:off x="-107087" y="3043762"/>
            <a:ext cx="6030756" cy="3741272"/>
          </a:xfrm>
        </p:spPr>
        <p:txBody>
          <a:bodyPr vert="horz" lIns="91440" tIns="45720" rIns="91440" bIns="45720" rtlCol="0" anchor="ctr">
            <a:normAutofit/>
          </a:bodyPr>
          <a:lstStyle/>
          <a:p>
            <a:r>
              <a:rPr lang="en-US" sz="2000" dirty="0">
                <a:ea typeface="+mn-lt"/>
                <a:cs typeface="+mn-lt"/>
              </a:rPr>
              <a:t>Python offers many features that are helpful for AI (Artificial Intelligence ) and ML (Machine Learning) in particular, and that makes it the best language for these purposes.</a:t>
            </a:r>
            <a:br>
              <a:rPr lang="en-US" sz="2000" dirty="0"/>
            </a:br>
            <a:endParaRPr lang="en-US" sz="2000">
              <a:cs typeface="Calibri" panose="020F0502020204030204"/>
            </a:endParaRPr>
          </a:p>
          <a:p>
            <a:r>
              <a:rPr lang="en-US" sz="2000" dirty="0">
                <a:ea typeface="+mn-lt"/>
                <a:cs typeface="+mn-lt"/>
              </a:rPr>
              <a:t>No wonder that various industries use Python for prediction automatic and other machine learning task</a:t>
            </a:r>
            <a:endParaRPr lang="en-US" sz="2000">
              <a:cs typeface="Calibri"/>
            </a:endParaRPr>
          </a:p>
          <a:p>
            <a:endParaRPr lang="en-US" sz="1800">
              <a:cs typeface="Calibri"/>
            </a:endParaRPr>
          </a:p>
        </p:txBody>
      </p:sp>
    </p:spTree>
    <p:extLst>
      <p:ext uri="{BB962C8B-B14F-4D97-AF65-F5344CB8AC3E}">
        <p14:creationId xmlns:p14="http://schemas.microsoft.com/office/powerpoint/2010/main" val="4204397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C9F5831-D82F-419A-9C68-0B87317F3AA2}"/>
              </a:ext>
            </a:extLst>
          </p:cNvPr>
          <p:cNvPicPr>
            <a:picLocks noChangeAspect="1"/>
          </p:cNvPicPr>
          <p:nvPr/>
        </p:nvPicPr>
        <p:blipFill rotWithShape="1">
          <a:blip r:embed="rId2">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C7143053-B38C-41B2-86F5-7D1B299CEFC2}"/>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Advantage</a:t>
            </a:r>
            <a:endParaRPr lang="en-US">
              <a:solidFill>
                <a:srgbClr val="FFFFFF"/>
              </a:solidFill>
            </a:endParaRPr>
          </a:p>
        </p:txBody>
      </p:sp>
      <p:sp>
        <p:nvSpPr>
          <p:cNvPr id="3" name="Content Placeholder 2">
            <a:extLst>
              <a:ext uri="{FF2B5EF4-FFF2-40B4-BE49-F238E27FC236}">
                <a16:creationId xmlns:a16="http://schemas.microsoft.com/office/drawing/2014/main" id="{83FB7F60-2C0C-4434-94B0-3551755DA026}"/>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rPr>
              <a:t>AI is making it easier for people to do things every day, whether it's searching for photos of loved ones, breaking down language barriers in Google Translate, typing emails and more.</a:t>
            </a:r>
          </a:p>
          <a:p>
            <a:r>
              <a:rPr lang="en-US">
                <a:solidFill>
                  <a:srgbClr val="FFFFFF"/>
                </a:solidFill>
                <a:ea typeface="+mn-lt"/>
                <a:cs typeface="+mn-lt"/>
              </a:rPr>
              <a:t>AI is powering many inventions in almost every domain which will help humans solve the majority of complex problems.</a:t>
            </a:r>
          </a:p>
          <a:p>
            <a:r>
              <a:rPr lang="en-US">
                <a:solidFill>
                  <a:srgbClr val="FFFFFF"/>
                </a:solidFill>
                <a:ea typeface="+mn-lt"/>
                <a:cs typeface="+mn-lt"/>
              </a:rPr>
              <a:t>Using artificial intelligence we can productively automate these mundane tasks and can even remove “boring” tasks for humans</a:t>
            </a:r>
          </a:p>
          <a:p>
            <a:r>
              <a:rPr lang="en-US">
                <a:solidFill>
                  <a:srgbClr val="FFFFFF"/>
                </a:solidFill>
                <a:ea typeface="+mn-lt"/>
                <a:cs typeface="+mn-lt"/>
              </a:rPr>
              <a:t>using AI we can make machines work 24x7 without any breaks </a:t>
            </a:r>
            <a:endParaRPr lang="en-US">
              <a:solidFill>
                <a:srgbClr val="FFFFFF"/>
              </a:solidFill>
              <a:cs typeface="Calibri"/>
            </a:endParaRPr>
          </a:p>
        </p:txBody>
      </p:sp>
    </p:spTree>
    <p:extLst>
      <p:ext uri="{BB962C8B-B14F-4D97-AF65-F5344CB8AC3E}">
        <p14:creationId xmlns:p14="http://schemas.microsoft.com/office/powerpoint/2010/main" val="34280582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ocean floor&#10;&#10;Description automatically generated">
            <a:extLst>
              <a:ext uri="{FF2B5EF4-FFF2-40B4-BE49-F238E27FC236}">
                <a16:creationId xmlns:a16="http://schemas.microsoft.com/office/drawing/2014/main" id="{32493CE9-3808-4985-9E69-D8E4734F7182}"/>
              </a:ext>
            </a:extLst>
          </p:cNvPr>
          <p:cNvPicPr>
            <a:picLocks noChangeAspect="1"/>
          </p:cNvPicPr>
          <p:nvPr/>
        </p:nvPicPr>
        <p:blipFill rotWithShape="1">
          <a:blip r:embed="rId2">
            <a:alphaModFix amt="35000"/>
          </a:blip>
          <a:srcRect b="10359"/>
          <a:stretch/>
        </p:blipFill>
        <p:spPr>
          <a:xfrm>
            <a:off x="20" y="1"/>
            <a:ext cx="12191980" cy="6857999"/>
          </a:xfrm>
          <a:prstGeom prst="rect">
            <a:avLst/>
          </a:prstGeom>
        </p:spPr>
      </p:pic>
      <p:sp>
        <p:nvSpPr>
          <p:cNvPr id="2" name="Title 1">
            <a:extLst>
              <a:ext uri="{FF2B5EF4-FFF2-40B4-BE49-F238E27FC236}">
                <a16:creationId xmlns:a16="http://schemas.microsoft.com/office/drawing/2014/main" id="{533E547C-B968-4FC2-9307-A68826B239F3}"/>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Disadvantage</a:t>
            </a:r>
            <a:endParaRPr lang="en-US">
              <a:solidFill>
                <a:srgbClr val="FFFFFF"/>
              </a:solidFill>
            </a:endParaRPr>
          </a:p>
        </p:txBody>
      </p:sp>
      <p:sp>
        <p:nvSpPr>
          <p:cNvPr id="3" name="Content Placeholder 2">
            <a:extLst>
              <a:ext uri="{FF2B5EF4-FFF2-40B4-BE49-F238E27FC236}">
                <a16:creationId xmlns:a16="http://schemas.microsoft.com/office/drawing/2014/main" id="{1F89C18E-8F74-4CC4-B66E-2975A72541B7}"/>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rPr>
              <a:t> It’ s creation requires huge costs as they are very complex machines.</a:t>
            </a:r>
          </a:p>
          <a:p>
            <a:r>
              <a:rPr lang="en-US">
                <a:solidFill>
                  <a:srgbClr val="FFFFFF"/>
                </a:solidFill>
                <a:ea typeface="+mn-lt"/>
                <a:cs typeface="+mn-lt"/>
              </a:rPr>
              <a:t>AI is making humans lazy with its applications automating the majority of the work.</a:t>
            </a:r>
          </a:p>
          <a:p>
            <a:r>
              <a:rPr lang="en-US">
                <a:solidFill>
                  <a:srgbClr val="FFFFFF"/>
                </a:solidFill>
                <a:ea typeface="+mn-lt"/>
                <a:cs typeface="+mn-lt"/>
              </a:rPr>
              <a:t>As AI is replacing the majority of works with robots, human interference is becoming less which will cause a major problem in the employment standards.</a:t>
            </a:r>
            <a:endParaRPr lang="en-US">
              <a:solidFill>
                <a:srgbClr val="FFFFFF"/>
              </a:solidFill>
              <a:cs typeface="Calibri"/>
            </a:endParaRPr>
          </a:p>
        </p:txBody>
      </p:sp>
    </p:spTree>
    <p:extLst>
      <p:ext uri="{BB962C8B-B14F-4D97-AF65-F5344CB8AC3E}">
        <p14:creationId xmlns:p14="http://schemas.microsoft.com/office/powerpoint/2010/main" val="260228669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4" name="Picture 4" descr="A picture containing text, mat&#10;&#10;Description automatically generated">
            <a:extLst>
              <a:ext uri="{FF2B5EF4-FFF2-40B4-BE49-F238E27FC236}">
                <a16:creationId xmlns:a16="http://schemas.microsoft.com/office/drawing/2014/main" id="{988AE5AB-9A72-4962-A1B7-864CE176015D}"/>
              </a:ext>
            </a:extLst>
          </p:cNvPr>
          <p:cNvPicPr>
            <a:picLocks noChangeAspect="1"/>
          </p:cNvPicPr>
          <p:nvPr/>
        </p:nvPicPr>
        <p:blipFill rotWithShape="1">
          <a:blip r:embed="rId2"/>
          <a:srcRect b="142"/>
          <a:stretch/>
        </p:blipFill>
        <p:spPr>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3" name="Content Placeholder 2">
            <a:extLst>
              <a:ext uri="{FF2B5EF4-FFF2-40B4-BE49-F238E27FC236}">
                <a16:creationId xmlns:a16="http://schemas.microsoft.com/office/drawing/2014/main" id="{2AE06DAA-3BAB-4F68-986E-DEB43734256D}"/>
              </a:ext>
            </a:extLst>
          </p:cNvPr>
          <p:cNvSpPr>
            <a:spLocks noGrp="1"/>
          </p:cNvSpPr>
          <p:nvPr>
            <p:ph idx="1"/>
          </p:nvPr>
        </p:nvSpPr>
        <p:spPr>
          <a:xfrm>
            <a:off x="590782" y="4767660"/>
            <a:ext cx="10809537" cy="1770300"/>
          </a:xfrm>
        </p:spPr>
        <p:txBody>
          <a:bodyPr vert="horz" lIns="91440" tIns="45720" rIns="91440" bIns="45720" rtlCol="0" anchor="ctr">
            <a:normAutofit/>
          </a:bodyPr>
          <a:lstStyle/>
          <a:p>
            <a:r>
              <a:rPr lang="en-US" sz="2400" dirty="0">
                <a:ea typeface="+mn-lt"/>
                <a:cs typeface="+mn-lt"/>
              </a:rPr>
              <a:t>Al is at the center of a new enterprise to build computational models of intelligence. This small prototype with some advance modifications and proper guidelines can be turned out to very successful product because in the field of artificial intelligence 'sky is the only limit'</a:t>
            </a:r>
            <a:endParaRPr lang="en-US" sz="2400">
              <a:cs typeface="Calibri"/>
            </a:endParaRPr>
          </a:p>
        </p:txBody>
      </p:sp>
    </p:spTree>
    <p:extLst>
      <p:ext uri="{BB962C8B-B14F-4D97-AF65-F5344CB8AC3E}">
        <p14:creationId xmlns:p14="http://schemas.microsoft.com/office/powerpoint/2010/main" val="31210838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9B68CD0-8BFD-4908-9178-F218F87F1B49}"/>
              </a:ext>
            </a:extLst>
          </p:cNvPr>
          <p:cNvPicPr>
            <a:picLocks noChangeAspect="1"/>
          </p:cNvPicPr>
          <p:nvPr/>
        </p:nvPicPr>
        <p:blipFill rotWithShape="1">
          <a:blip r:embed="rId2"/>
          <a:srcRect t="4050" r="-1" b="3334"/>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F3765E-EDC0-489B-BE6E-5F7269F834A3}"/>
              </a:ext>
            </a:extLst>
          </p:cNvPr>
          <p:cNvSpPr>
            <a:spLocks noGrp="1"/>
          </p:cNvSpPr>
          <p:nvPr>
            <p:ph type="title"/>
          </p:nvPr>
        </p:nvSpPr>
        <p:spPr>
          <a:xfrm>
            <a:off x="618062" y="4185749"/>
            <a:ext cx="9265771" cy="622836"/>
          </a:xfrm>
        </p:spPr>
        <p:txBody>
          <a:bodyPr>
            <a:normAutofit/>
          </a:bodyPr>
          <a:lstStyle/>
          <a:p>
            <a:r>
              <a:rPr lang="en-US" sz="3600">
                <a:ea typeface="+mj-lt"/>
                <a:cs typeface="+mj-lt"/>
              </a:rPr>
              <a:t>REFERENCES</a:t>
            </a:r>
            <a:endParaRPr lang="en-US" sz="3600"/>
          </a:p>
        </p:txBody>
      </p:sp>
      <p:sp>
        <p:nvSpPr>
          <p:cNvPr id="3" name="Content Placeholder 2">
            <a:extLst>
              <a:ext uri="{FF2B5EF4-FFF2-40B4-BE49-F238E27FC236}">
                <a16:creationId xmlns:a16="http://schemas.microsoft.com/office/drawing/2014/main" id="{5006E9BC-1D95-459F-BFF6-B2D46F25FBED}"/>
              </a:ext>
            </a:extLst>
          </p:cNvPr>
          <p:cNvSpPr>
            <a:spLocks noGrp="1"/>
          </p:cNvSpPr>
          <p:nvPr>
            <p:ph idx="1"/>
          </p:nvPr>
        </p:nvSpPr>
        <p:spPr>
          <a:xfrm>
            <a:off x="618063" y="4856921"/>
            <a:ext cx="9565028" cy="1249240"/>
          </a:xfrm>
        </p:spPr>
        <p:txBody>
          <a:bodyPr vert="horz" lIns="91440" tIns="45720" rIns="91440" bIns="45720" rtlCol="0">
            <a:normAutofit/>
          </a:bodyPr>
          <a:lstStyle/>
          <a:p>
            <a:r>
              <a:rPr lang="en-US" sz="1400" b="1">
                <a:ea typeface="+mn-lt"/>
                <a:cs typeface="+mn-lt"/>
                <a:hlinkClick r:id="rId3"/>
              </a:rPr>
              <a:t>https://towardsdatascience.com/</a:t>
            </a:r>
            <a:endParaRPr lang="en-US" sz="1400"/>
          </a:p>
          <a:p>
            <a:r>
              <a:rPr lang="en-US" sz="1400" b="1">
                <a:ea typeface="+mn-lt"/>
                <a:cs typeface="+mn-lt"/>
                <a:hlinkClick r:id="rId4"/>
              </a:rPr>
              <a:t>https://www.globalspec.com/</a:t>
            </a:r>
          </a:p>
          <a:p>
            <a:r>
              <a:rPr lang="en-US" sz="1400" b="1">
                <a:ea typeface="+mn-lt"/>
                <a:cs typeface="+mn-lt"/>
                <a:hlinkClick r:id="rId5"/>
              </a:rPr>
              <a:t>https://www.linkedin.com/</a:t>
            </a:r>
          </a:p>
          <a:p>
            <a:r>
              <a:rPr lang="en-US" sz="1400" b="1">
                <a:ea typeface="+mn-lt"/>
                <a:cs typeface="+mn-lt"/>
                <a:hlinkClick r:id="rId6"/>
              </a:rPr>
              <a:t>https://emerituscollege.asu.edu/</a:t>
            </a:r>
            <a:endParaRPr lang="en-US" sz="1400" b="1">
              <a:cs typeface="Calibri"/>
            </a:endParaRPr>
          </a:p>
          <a:p>
            <a:endParaRPr lang="en-US" sz="1400">
              <a:cs typeface="Calibri"/>
            </a:endParaRPr>
          </a:p>
          <a:p>
            <a:endParaRPr lang="en-US" sz="1400">
              <a:cs typeface="Calibri"/>
            </a:endParaRPr>
          </a:p>
        </p:txBody>
      </p:sp>
    </p:spTree>
    <p:extLst>
      <p:ext uri="{BB962C8B-B14F-4D97-AF65-F5344CB8AC3E}">
        <p14:creationId xmlns:p14="http://schemas.microsoft.com/office/powerpoint/2010/main" val="295634130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Logo&#10;&#10;Description automatically generated">
            <a:extLst>
              <a:ext uri="{FF2B5EF4-FFF2-40B4-BE49-F238E27FC236}">
                <a16:creationId xmlns:a16="http://schemas.microsoft.com/office/drawing/2014/main" id="{AAAB9E96-B38F-49CE-8AAB-48E11C9F60BB}"/>
              </a:ext>
            </a:extLst>
          </p:cNvPr>
          <p:cNvPicPr>
            <a:picLocks noChangeAspect="1"/>
          </p:cNvPicPr>
          <p:nvPr/>
        </p:nvPicPr>
        <p:blipFill>
          <a:blip r:embed="rId2"/>
          <a:stretch>
            <a:fillRect/>
          </a:stretch>
        </p:blipFill>
        <p:spPr>
          <a:xfrm>
            <a:off x="338135" y="319677"/>
            <a:ext cx="7065882" cy="4106961"/>
          </a:xfrm>
          <a:prstGeom prst="rect">
            <a:avLst/>
          </a:prstGeom>
        </p:spPr>
      </p:pic>
      <p:sp>
        <p:nvSpPr>
          <p:cNvPr id="33" name="Rectangle 3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rgbClr val="9C7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7A9E2A0B-EB53-4B33-9931-E7E616EF1C44}"/>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ea typeface="+mn-lt"/>
                <a:cs typeface="+mn-lt"/>
              </a:rPr>
              <a:t>Project Motivation</a:t>
            </a:r>
            <a:endParaRPr lang="en-US" sz="2000">
              <a:solidFill>
                <a:srgbClr val="FFFFFF"/>
              </a:solidFill>
              <a:cs typeface="Calibri" panose="020F0502020204030204"/>
            </a:endParaRPr>
          </a:p>
          <a:p>
            <a:r>
              <a:rPr lang="en-US" sz="2000">
                <a:solidFill>
                  <a:srgbClr val="FFFFFF"/>
                </a:solidFill>
                <a:cs typeface="Calibri" panose="020F0502020204030204"/>
              </a:rPr>
              <a:t>Project Introduction</a:t>
            </a:r>
          </a:p>
          <a:p>
            <a:r>
              <a:rPr lang="en-US" sz="2000">
                <a:solidFill>
                  <a:srgbClr val="FFFFFF"/>
                </a:solidFill>
                <a:ea typeface="+mn-lt"/>
                <a:cs typeface="+mn-lt"/>
              </a:rPr>
              <a:t>Aims &amp; Objectives </a:t>
            </a:r>
          </a:p>
          <a:p>
            <a:r>
              <a:rPr lang="en-US" sz="2000">
                <a:solidFill>
                  <a:srgbClr val="FFFFFF"/>
                </a:solidFill>
                <a:ea typeface="+mn-lt"/>
                <a:cs typeface="+mn-lt"/>
              </a:rPr>
              <a:t>Literature Survey </a:t>
            </a:r>
            <a:endParaRPr lang="en-US" sz="2000">
              <a:solidFill>
                <a:srgbClr val="FFFFFF"/>
              </a:solidFill>
              <a:cs typeface="Calibri"/>
            </a:endParaRPr>
          </a:p>
          <a:p>
            <a:r>
              <a:rPr lang="en-US" sz="2000">
                <a:solidFill>
                  <a:srgbClr val="FFFFFF"/>
                </a:solidFill>
                <a:ea typeface="+mn-lt"/>
                <a:cs typeface="+mn-lt"/>
              </a:rPr>
              <a:t>H/W , S/W Requirements</a:t>
            </a:r>
            <a:endParaRPr lang="en-US" sz="2000">
              <a:solidFill>
                <a:srgbClr val="FFFFFF"/>
              </a:solidFill>
              <a:cs typeface="Calibri"/>
            </a:endParaRPr>
          </a:p>
          <a:p>
            <a:r>
              <a:rPr lang="en-US" sz="2000">
                <a:solidFill>
                  <a:srgbClr val="FFFFFF"/>
                </a:solidFill>
                <a:ea typeface="+mn-lt"/>
                <a:cs typeface="+mn-lt"/>
              </a:rPr>
              <a:t>Circuit Diagram</a:t>
            </a:r>
            <a:endParaRPr lang="en-US" sz="2000">
              <a:solidFill>
                <a:srgbClr val="FFFFFF"/>
              </a:solidFill>
              <a:cs typeface="Calibri"/>
            </a:endParaRPr>
          </a:p>
          <a:p>
            <a:r>
              <a:rPr lang="en-US" sz="2000">
                <a:solidFill>
                  <a:srgbClr val="FFFFFF"/>
                </a:solidFill>
                <a:ea typeface="+mn-lt"/>
                <a:cs typeface="+mn-lt"/>
              </a:rPr>
              <a:t>Block Diagram </a:t>
            </a:r>
            <a:endParaRPr lang="en-US" sz="2000">
              <a:solidFill>
                <a:srgbClr val="FFFFFF"/>
              </a:solidFill>
              <a:cs typeface="Calibri"/>
            </a:endParaRPr>
          </a:p>
          <a:p>
            <a:r>
              <a:rPr lang="en-US" sz="2000">
                <a:solidFill>
                  <a:srgbClr val="FFFFFF"/>
                </a:solidFill>
                <a:ea typeface="+mn-lt"/>
                <a:cs typeface="+mn-lt"/>
              </a:rPr>
              <a:t>Component Specifications</a:t>
            </a:r>
            <a:endParaRPr lang="en-US" sz="2000">
              <a:solidFill>
                <a:srgbClr val="FFFFFF"/>
              </a:solidFill>
              <a:cs typeface="Calibri"/>
            </a:endParaRPr>
          </a:p>
          <a:p>
            <a:r>
              <a:rPr lang="en-US" sz="2000">
                <a:solidFill>
                  <a:srgbClr val="FFFFFF"/>
                </a:solidFill>
                <a:ea typeface="+mn-lt"/>
                <a:cs typeface="+mn-lt"/>
              </a:rPr>
              <a:t>Advantages and Limitations</a:t>
            </a:r>
            <a:endParaRPr lang="en-US" sz="2000">
              <a:solidFill>
                <a:srgbClr val="FFFFFF"/>
              </a:solidFill>
              <a:cs typeface="Calibri"/>
            </a:endParaRPr>
          </a:p>
          <a:p>
            <a:r>
              <a:rPr lang="en-US" sz="2000">
                <a:solidFill>
                  <a:srgbClr val="FFFFFF"/>
                </a:solidFill>
                <a:ea typeface="+mn-lt"/>
                <a:cs typeface="+mn-lt"/>
              </a:rPr>
              <a:t>Conclusion</a:t>
            </a:r>
            <a:endParaRPr lang="en-US" sz="2000">
              <a:solidFill>
                <a:srgbClr val="FFFFFF"/>
              </a:solidFill>
              <a:cs typeface="Calibri"/>
            </a:endParaRPr>
          </a:p>
          <a:p>
            <a:r>
              <a:rPr lang="en-US" sz="2000">
                <a:solidFill>
                  <a:srgbClr val="FFFFFF"/>
                </a:solidFill>
                <a:ea typeface="+mn-lt"/>
                <a:cs typeface="+mn-lt"/>
              </a:rPr>
              <a:t>References</a:t>
            </a:r>
            <a:endParaRPr lang="en-US" sz="2000">
              <a:solidFill>
                <a:srgbClr val="FFFFFF"/>
              </a:solidFill>
              <a:cs typeface="Calibri"/>
            </a:endParaRPr>
          </a:p>
          <a:p>
            <a:endParaRPr lang="en-US" sz="2000">
              <a:solidFill>
                <a:srgbClr val="FFFFFF"/>
              </a:solidFill>
              <a:cs typeface="Calibri"/>
            </a:endParaRPr>
          </a:p>
        </p:txBody>
      </p:sp>
    </p:spTree>
    <p:extLst>
      <p:ext uri="{BB962C8B-B14F-4D97-AF65-F5344CB8AC3E}">
        <p14:creationId xmlns:p14="http://schemas.microsoft.com/office/powerpoint/2010/main" val="392547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Logo&#10;&#10;Description automatically generated">
            <a:extLst>
              <a:ext uri="{FF2B5EF4-FFF2-40B4-BE49-F238E27FC236}">
                <a16:creationId xmlns:a16="http://schemas.microsoft.com/office/drawing/2014/main" id="{B8F23C69-57CA-44DC-9E4E-CA8E2B47281C}"/>
              </a:ext>
            </a:extLst>
          </p:cNvPr>
          <p:cNvPicPr>
            <a:picLocks noChangeAspect="1"/>
          </p:cNvPicPr>
          <p:nvPr/>
        </p:nvPicPr>
        <p:blipFill rotWithShape="1">
          <a:blip r:embed="rId2">
            <a:alphaModFix amt="35000"/>
          </a:blip>
          <a:srcRect l="1763" r="4903"/>
          <a:stretch/>
        </p:blipFill>
        <p:spPr>
          <a:xfrm>
            <a:off x="20" y="1"/>
            <a:ext cx="12191980" cy="6857999"/>
          </a:xfrm>
          <a:prstGeom prst="rect">
            <a:avLst/>
          </a:prstGeom>
        </p:spPr>
      </p:pic>
      <p:sp>
        <p:nvSpPr>
          <p:cNvPr id="2" name="Title 1">
            <a:extLst>
              <a:ext uri="{FF2B5EF4-FFF2-40B4-BE49-F238E27FC236}">
                <a16:creationId xmlns:a16="http://schemas.microsoft.com/office/drawing/2014/main" id="{7D836AB5-E899-4639-BB72-36D3F4A64F2E}"/>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latin typeface="Calibri"/>
                <a:cs typeface="Calibri"/>
              </a:rPr>
              <a:t>Project Motivation</a:t>
            </a:r>
            <a:endParaRPr lang="en-US" sz="4000">
              <a:solidFill>
                <a:srgbClr val="FFFFFF"/>
              </a:solidFill>
            </a:endParaRP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8F82A729-6B66-414C-B134-1766595BF680}"/>
              </a:ext>
            </a:extLst>
          </p:cNvPr>
          <p:cNvSpPr>
            <a:spLocks noGrp="1"/>
          </p:cNvSpPr>
          <p:nvPr>
            <p:ph idx="1"/>
          </p:nvPr>
        </p:nvSpPr>
        <p:spPr>
          <a:xfrm>
            <a:off x="5155379" y="1065862"/>
            <a:ext cx="5744685" cy="4726276"/>
          </a:xfrm>
        </p:spPr>
        <p:txBody>
          <a:bodyPr vert="horz" lIns="91440" tIns="45720" rIns="91440" bIns="45720" rtlCol="0" anchor="ctr">
            <a:normAutofit/>
          </a:bodyPr>
          <a:lstStyle/>
          <a:p>
            <a:endParaRPr lang="en-US" sz="2000">
              <a:solidFill>
                <a:srgbClr val="FFFFFF"/>
              </a:solidFill>
              <a:cs typeface="Calibri" panose="020F0502020204030204"/>
            </a:endParaRPr>
          </a:p>
          <a:p>
            <a:endParaRPr lang="en-US" sz="2000" dirty="0">
              <a:solidFill>
                <a:srgbClr val="FFFFFF"/>
              </a:solidFill>
              <a:cs typeface="Calibri"/>
            </a:endParaRPr>
          </a:p>
          <a:p>
            <a:endParaRPr lang="en-US" sz="2000">
              <a:solidFill>
                <a:srgbClr val="FFFFFF"/>
              </a:solidFill>
            </a:endParaRPr>
          </a:p>
          <a:p>
            <a:endParaRPr lang="en-US" sz="2000">
              <a:solidFill>
                <a:srgbClr val="FFFFFF"/>
              </a:solidFill>
              <a:cs typeface="Calibri"/>
            </a:endParaRPr>
          </a:p>
        </p:txBody>
      </p:sp>
    </p:spTree>
    <p:extLst>
      <p:ext uri="{BB962C8B-B14F-4D97-AF65-F5344CB8AC3E}">
        <p14:creationId xmlns:p14="http://schemas.microsoft.com/office/powerpoint/2010/main" val="23603358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2E46A26-315B-44FD-ACD5-08413D88FDD2}"/>
              </a:ext>
            </a:extLst>
          </p:cNvPr>
          <p:cNvPicPr>
            <a:picLocks noChangeAspect="1"/>
          </p:cNvPicPr>
          <p:nvPr/>
        </p:nvPicPr>
        <p:blipFill rotWithShape="1">
          <a:blip r:embed="rId2"/>
          <a:srcRect l="25"/>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B6949A-E973-4006-9BF0-4E26B84DBF0F}"/>
              </a:ext>
            </a:extLst>
          </p:cNvPr>
          <p:cNvSpPr>
            <a:spLocks noGrp="1"/>
          </p:cNvSpPr>
          <p:nvPr>
            <p:ph type="title"/>
          </p:nvPr>
        </p:nvSpPr>
        <p:spPr>
          <a:xfrm>
            <a:off x="402402" y="3423749"/>
            <a:ext cx="9265771" cy="622836"/>
          </a:xfrm>
        </p:spPr>
        <p:txBody>
          <a:bodyPr>
            <a:normAutofit/>
          </a:bodyPr>
          <a:lstStyle/>
          <a:p>
            <a:r>
              <a:rPr lang="en-US" sz="3600">
                <a:cs typeface="Calibri Light"/>
              </a:rPr>
              <a:t>Introduction :</a:t>
            </a:r>
            <a:endParaRPr lang="en-US" sz="3600"/>
          </a:p>
        </p:txBody>
      </p:sp>
      <p:sp>
        <p:nvSpPr>
          <p:cNvPr id="3" name="Content Placeholder 2">
            <a:extLst>
              <a:ext uri="{FF2B5EF4-FFF2-40B4-BE49-F238E27FC236}">
                <a16:creationId xmlns:a16="http://schemas.microsoft.com/office/drawing/2014/main" id="{48A3445A-F86A-44A1-8D26-C2B7630106EC}"/>
              </a:ext>
            </a:extLst>
          </p:cNvPr>
          <p:cNvSpPr>
            <a:spLocks noGrp="1"/>
          </p:cNvSpPr>
          <p:nvPr>
            <p:ph idx="1"/>
          </p:nvPr>
        </p:nvSpPr>
        <p:spPr>
          <a:xfrm>
            <a:off x="114857" y="4037413"/>
            <a:ext cx="10068234" cy="2198144"/>
          </a:xfrm>
        </p:spPr>
        <p:txBody>
          <a:bodyPr vert="horz" lIns="91440" tIns="45720" rIns="91440" bIns="45720" rtlCol="0" anchor="t">
            <a:normAutofit/>
          </a:bodyPr>
          <a:lstStyle/>
          <a:p>
            <a:r>
              <a:rPr lang="en-US" sz="1800" dirty="0">
                <a:ea typeface="+mn-lt"/>
                <a:cs typeface="+mn-lt"/>
              </a:rPr>
              <a:t>AI assist is program like Google or Amazon that is capable of listening, Searching and  follow the command.</a:t>
            </a:r>
            <a:endParaRPr lang="en-US" sz="1800">
              <a:cs typeface="Calibri"/>
            </a:endParaRPr>
          </a:p>
          <a:p>
            <a:r>
              <a:rPr lang="en-US" sz="1800" dirty="0">
                <a:ea typeface="+mn-lt"/>
                <a:cs typeface="+mn-lt"/>
              </a:rPr>
              <a:t> AI assistant or digital assistant, is an application program that </a:t>
            </a:r>
            <a:r>
              <a:rPr lang="en-US" sz="1800" b="1" dirty="0">
                <a:ea typeface="+mn-lt"/>
                <a:cs typeface="+mn-lt"/>
              </a:rPr>
              <a:t>understands natural language voice commands</a:t>
            </a:r>
            <a:r>
              <a:rPr lang="en-US" sz="1800" dirty="0">
                <a:ea typeface="+mn-lt"/>
                <a:cs typeface="+mn-lt"/>
              </a:rPr>
              <a:t> and completes tasks for the user.</a:t>
            </a:r>
            <a:endParaRPr lang="en-US" sz="1800">
              <a:cs typeface="Calibri"/>
            </a:endParaRPr>
          </a:p>
          <a:p>
            <a:r>
              <a:rPr lang="en-US" sz="1800" dirty="0">
                <a:ea typeface="+mn-lt"/>
                <a:cs typeface="+mn-lt"/>
              </a:rPr>
              <a:t>A simple AI assist is one of the most common software used in any mobile or PC. We are introducing the basic concepts of AI assist.</a:t>
            </a:r>
            <a:endParaRPr lang="en-US" sz="1800" dirty="0"/>
          </a:p>
        </p:txBody>
      </p:sp>
    </p:spTree>
    <p:extLst>
      <p:ext uri="{BB962C8B-B14F-4D97-AF65-F5344CB8AC3E}">
        <p14:creationId xmlns:p14="http://schemas.microsoft.com/office/powerpoint/2010/main" val="298535085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70A61EE6-9A8C-4850-9DF2-E81FB4A212DE}"/>
              </a:ext>
            </a:extLst>
          </p:cNvPr>
          <p:cNvPicPr>
            <a:picLocks noChangeAspect="1"/>
          </p:cNvPicPr>
          <p:nvPr/>
        </p:nvPicPr>
        <p:blipFill rotWithShape="1">
          <a:blip r:embed="rId2"/>
          <a:srcRect r="14670"/>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A48BB9-D0A0-44DF-81A1-939B07F68E22}"/>
              </a:ext>
            </a:extLst>
          </p:cNvPr>
          <p:cNvSpPr>
            <a:spLocks noGrp="1"/>
          </p:cNvSpPr>
          <p:nvPr>
            <p:ph type="title"/>
          </p:nvPr>
        </p:nvSpPr>
        <p:spPr>
          <a:xfrm>
            <a:off x="371094" y="1161288"/>
            <a:ext cx="4933389" cy="1124712"/>
          </a:xfrm>
        </p:spPr>
        <p:txBody>
          <a:bodyPr anchor="b">
            <a:normAutofit/>
          </a:bodyPr>
          <a:lstStyle/>
          <a:p>
            <a:pPr>
              <a:spcBef>
                <a:spcPts val="1000"/>
              </a:spcBef>
            </a:pPr>
            <a:r>
              <a:rPr lang="en-US" sz="3600" dirty="0">
                <a:latin typeface="Calibri"/>
                <a:cs typeface="Calibri"/>
              </a:rPr>
              <a:t>Aims &amp; Objectives </a:t>
            </a:r>
            <a:endParaRPr lang="en-US" sz="2800">
              <a:ea typeface="+mj-lt"/>
              <a:cs typeface="+mj-lt"/>
            </a:endParaRPr>
          </a:p>
          <a:p>
            <a:endParaRPr lang="en-US" sz="2800">
              <a:cs typeface="Calibri Light"/>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512D99-DBCD-4393-8106-1D15C484461F}"/>
              </a:ext>
            </a:extLst>
          </p:cNvPr>
          <p:cNvSpPr>
            <a:spLocks noGrp="1"/>
          </p:cNvSpPr>
          <p:nvPr>
            <p:ph idx="1"/>
          </p:nvPr>
        </p:nvSpPr>
        <p:spPr>
          <a:xfrm>
            <a:off x="141056" y="2502394"/>
            <a:ext cx="7924641" cy="4156163"/>
          </a:xfrm>
        </p:spPr>
        <p:txBody>
          <a:bodyPr vert="horz" lIns="91440" tIns="45720" rIns="91440" bIns="45720" rtlCol="0" anchor="t">
            <a:noAutofit/>
          </a:bodyPr>
          <a:lstStyle/>
          <a:p>
            <a:r>
              <a:rPr lang="en-US" sz="2400" dirty="0">
                <a:ea typeface="+mn-lt"/>
                <a:cs typeface="+mn-lt"/>
              </a:rPr>
              <a:t>The basic objective of AI (also called heuristic programming, machine intelligence, or the simulation of cognitive behavior) is to enable computers to perform such intellectual tasks as decision making, problem solving, perception, understanding human communication (in any language, and translate among them), and the like. </a:t>
            </a:r>
            <a:endParaRPr lang="en-US" sz="2400">
              <a:ea typeface="+mn-lt"/>
              <a:cs typeface="+mn-lt"/>
            </a:endParaRPr>
          </a:p>
          <a:p>
            <a:r>
              <a:rPr lang="en-US" sz="2400" dirty="0">
                <a:ea typeface="+mn-lt"/>
                <a:cs typeface="+mn-lt"/>
              </a:rPr>
              <a:t>Proof of this objective is the blind test suggested by Alan Turing in the 1930s: if an observer who cannot see the actors  (computer and human) cannot tell the difference between them, the objective is</a:t>
            </a:r>
            <a:r>
              <a:rPr lang="en-US" dirty="0">
                <a:ea typeface="+mn-lt"/>
                <a:cs typeface="+mn-lt"/>
              </a:rPr>
              <a:t> </a:t>
            </a:r>
            <a:r>
              <a:rPr lang="en-US" sz="2400" dirty="0">
                <a:ea typeface="+mn-lt"/>
                <a:cs typeface="+mn-lt"/>
              </a:rPr>
              <a:t>satisfied.</a:t>
            </a:r>
            <a:endParaRPr lang="en-US" sz="2400">
              <a:cs typeface="Calibri"/>
            </a:endParaRPr>
          </a:p>
        </p:txBody>
      </p:sp>
    </p:spTree>
    <p:extLst>
      <p:ext uri="{BB962C8B-B14F-4D97-AF65-F5344CB8AC3E}">
        <p14:creationId xmlns:p14="http://schemas.microsoft.com/office/powerpoint/2010/main" val="188200784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6671511E-1EE9-4626-90AB-D38561EB6DF1}"/>
              </a:ext>
            </a:extLst>
          </p:cNvPr>
          <p:cNvPicPr>
            <a:picLocks noChangeAspect="1"/>
          </p:cNvPicPr>
          <p:nvPr/>
        </p:nvPicPr>
        <p:blipFill rotWithShape="1">
          <a:blip r:embed="rId2">
            <a:alphaModFix amt="35000"/>
          </a:blip>
          <a:srcRect t="15979" b="9021"/>
          <a:stretch/>
        </p:blipFill>
        <p:spPr>
          <a:xfrm>
            <a:off x="20" y="1"/>
            <a:ext cx="12191980" cy="6857999"/>
          </a:xfrm>
          <a:prstGeom prst="rect">
            <a:avLst/>
          </a:prstGeom>
        </p:spPr>
      </p:pic>
      <p:sp>
        <p:nvSpPr>
          <p:cNvPr id="2" name="Title 1">
            <a:extLst>
              <a:ext uri="{FF2B5EF4-FFF2-40B4-BE49-F238E27FC236}">
                <a16:creationId xmlns:a16="http://schemas.microsoft.com/office/drawing/2014/main" id="{BA1425F6-AC00-4128-8D35-333E011F0655}"/>
              </a:ext>
            </a:extLst>
          </p:cNvPr>
          <p:cNvSpPr>
            <a:spLocks noGrp="1"/>
          </p:cNvSpPr>
          <p:nvPr>
            <p:ph type="title"/>
          </p:nvPr>
        </p:nvSpPr>
        <p:spPr>
          <a:xfrm>
            <a:off x="838201" y="1065862"/>
            <a:ext cx="3313164" cy="4726276"/>
          </a:xfrm>
        </p:spPr>
        <p:txBody>
          <a:bodyPr>
            <a:normAutofit/>
          </a:bodyPr>
          <a:lstStyle/>
          <a:p>
            <a:pPr algn="r"/>
            <a:r>
              <a:rPr lang="en-US" dirty="0">
                <a:solidFill>
                  <a:srgbClr val="FFFFFF"/>
                </a:solidFill>
                <a:latin typeface="Calibri"/>
                <a:cs typeface="Calibri"/>
              </a:rPr>
              <a:t>Need of AI</a:t>
            </a:r>
            <a:endParaRPr lang="en-US" sz="4000">
              <a:solidFill>
                <a:srgbClr val="FFFFFF"/>
              </a:solidFill>
              <a:cs typeface="Calibri Light" panose="020F0302020204030204"/>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D767F4-097E-4774-87A6-A1A11D23A9A9}"/>
              </a:ext>
            </a:extLst>
          </p:cNvPr>
          <p:cNvSpPr>
            <a:spLocks noGrp="1"/>
          </p:cNvSpPr>
          <p:nvPr>
            <p:ph idx="1"/>
          </p:nvPr>
        </p:nvSpPr>
        <p:spPr>
          <a:xfrm>
            <a:off x="4882209" y="663296"/>
            <a:ext cx="6938005" cy="5632049"/>
          </a:xfrm>
        </p:spPr>
        <p:txBody>
          <a:bodyPr vert="horz" lIns="91440" tIns="45720" rIns="91440" bIns="45720" rtlCol="0" anchor="ctr">
            <a:noAutofit/>
          </a:bodyPr>
          <a:lstStyle/>
          <a:p>
            <a:pPr marL="0" indent="0">
              <a:buNone/>
            </a:pPr>
            <a:endParaRPr lang="en-US" sz="2000">
              <a:solidFill>
                <a:srgbClr val="FFFFFF"/>
              </a:solidFill>
              <a:cs typeface="Calibri" panose="020F0502020204030204"/>
            </a:endParaRPr>
          </a:p>
          <a:p>
            <a:r>
              <a:rPr lang="en-US" sz="2400" dirty="0">
                <a:solidFill>
                  <a:srgbClr val="FFFFFF"/>
                </a:solidFill>
                <a:ea typeface="+mn-lt"/>
                <a:cs typeface="+mn-lt"/>
              </a:rPr>
              <a:t>1. The companies today think that they want to mechanize all the regular and routine work.</a:t>
            </a:r>
            <a:endParaRPr lang="en-US" sz="2400">
              <a:solidFill>
                <a:srgbClr val="FFFFFF"/>
              </a:solidFill>
              <a:cs typeface="Calibri" panose="020F0502020204030204"/>
            </a:endParaRPr>
          </a:p>
          <a:p>
            <a:endParaRPr lang="en-US" sz="2400" dirty="0">
              <a:solidFill>
                <a:srgbClr val="FFFFFF"/>
              </a:solidFill>
              <a:ea typeface="+mn-lt"/>
              <a:cs typeface="+mn-lt"/>
            </a:endParaRPr>
          </a:p>
          <a:p>
            <a:r>
              <a:rPr lang="en-US" sz="2400" dirty="0">
                <a:solidFill>
                  <a:srgbClr val="FFFFFF"/>
                </a:solidFill>
                <a:ea typeface="+mn-lt"/>
                <a:cs typeface="+mn-lt"/>
              </a:rPr>
              <a:t>2. We need Artificial Intelligence (AI) because the work that we need to do is increasing day-to-day.</a:t>
            </a:r>
            <a:endParaRPr lang="en-US" sz="2400">
              <a:solidFill>
                <a:srgbClr val="FFFFFF"/>
              </a:solidFill>
              <a:cs typeface="Calibri"/>
            </a:endParaRPr>
          </a:p>
          <a:p>
            <a:endParaRPr lang="en-US" sz="2400" dirty="0">
              <a:solidFill>
                <a:srgbClr val="FFFFFF"/>
              </a:solidFill>
              <a:ea typeface="+mn-lt"/>
              <a:cs typeface="+mn-lt"/>
            </a:endParaRPr>
          </a:p>
          <a:p>
            <a:r>
              <a:rPr lang="en-US" sz="2400" dirty="0">
                <a:solidFill>
                  <a:srgbClr val="FFFFFF"/>
                </a:solidFill>
                <a:ea typeface="+mn-lt"/>
                <a:cs typeface="+mn-lt"/>
              </a:rPr>
              <a:t>3. So it's a good idea to automate the routine work. This saves the manpower of the organization and also increases the productivity.</a:t>
            </a:r>
            <a:endParaRPr lang="en-US" sz="2400">
              <a:cs typeface="Calibri"/>
            </a:endParaRPr>
          </a:p>
          <a:p>
            <a:endParaRPr lang="en-US" sz="2400" dirty="0">
              <a:solidFill>
                <a:srgbClr val="FFFFFF"/>
              </a:solidFill>
              <a:ea typeface="+mn-lt"/>
              <a:cs typeface="+mn-lt"/>
            </a:endParaRPr>
          </a:p>
          <a:p>
            <a:r>
              <a:rPr lang="en-US" sz="2400" dirty="0">
                <a:solidFill>
                  <a:srgbClr val="FFFFFF"/>
                </a:solidFill>
                <a:ea typeface="+mn-lt"/>
                <a:cs typeface="+mn-lt"/>
              </a:rPr>
              <a:t>4. So, the basic requirement of Al can start from a very small platforms to the large industries</a:t>
            </a:r>
            <a:endParaRPr lang="en-US" sz="2400">
              <a:solidFill>
                <a:srgbClr val="FFFFFF"/>
              </a:solidFill>
              <a:cs typeface="Calibri"/>
            </a:endParaRPr>
          </a:p>
          <a:p>
            <a:endParaRPr lang="en-US" sz="2000">
              <a:solidFill>
                <a:srgbClr val="FFFFFF"/>
              </a:solidFill>
              <a:cs typeface="Calibri"/>
            </a:endParaRPr>
          </a:p>
        </p:txBody>
      </p:sp>
    </p:spTree>
    <p:extLst>
      <p:ext uri="{BB962C8B-B14F-4D97-AF65-F5344CB8AC3E}">
        <p14:creationId xmlns:p14="http://schemas.microsoft.com/office/powerpoint/2010/main" val="293001923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nature&#10;&#10;Description automatically generated">
            <a:extLst>
              <a:ext uri="{FF2B5EF4-FFF2-40B4-BE49-F238E27FC236}">
                <a16:creationId xmlns:a16="http://schemas.microsoft.com/office/drawing/2014/main" id="{641B4D4C-457D-4DAE-B1CA-009AE9C80BFB}"/>
              </a:ext>
            </a:extLst>
          </p:cNvPr>
          <p:cNvPicPr>
            <a:picLocks noChangeAspect="1"/>
          </p:cNvPicPr>
          <p:nvPr/>
        </p:nvPicPr>
        <p:blipFill rotWithShape="1">
          <a:blip r:embed="rId2"/>
          <a:srcRect t="10558" r="1" b="783"/>
          <a:stretch/>
        </p:blipFill>
        <p:spPr>
          <a:xfrm>
            <a:off x="603671" y="-1"/>
            <a:ext cx="11588329" cy="6857999"/>
          </a:xfrm>
          <a:prstGeom prst="rect">
            <a:avLst/>
          </a:prstGeom>
        </p:spPr>
      </p:pic>
      <p:sp>
        <p:nvSpPr>
          <p:cNvPr id="51" name="Rectangle 5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31C67-8198-460E-A5D6-6B24F05AE013}"/>
              </a:ext>
            </a:extLst>
          </p:cNvPr>
          <p:cNvSpPr>
            <a:spLocks noGrp="1"/>
          </p:cNvSpPr>
          <p:nvPr>
            <p:ph type="title"/>
          </p:nvPr>
        </p:nvSpPr>
        <p:spPr>
          <a:xfrm>
            <a:off x="1166649" y="721805"/>
            <a:ext cx="3874686" cy="2147520"/>
          </a:xfrm>
        </p:spPr>
        <p:txBody>
          <a:bodyPr>
            <a:normAutofit/>
          </a:bodyPr>
          <a:lstStyle/>
          <a:p>
            <a:r>
              <a:rPr lang="en-US" dirty="0">
                <a:solidFill>
                  <a:schemeClr val="bg1"/>
                </a:solidFill>
                <a:cs typeface="Calibri Light"/>
              </a:rPr>
              <a:t>   Overview</a:t>
            </a:r>
            <a:endParaRPr lang="en-US" dirty="0">
              <a:solidFill>
                <a:schemeClr val="bg1"/>
              </a:solidFill>
            </a:endParaRPr>
          </a:p>
        </p:txBody>
      </p:sp>
      <p:sp>
        <p:nvSpPr>
          <p:cNvPr id="53" name="Rectangle 5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56"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7826DC-9247-4448-B85A-B12F24576F51}"/>
              </a:ext>
            </a:extLst>
          </p:cNvPr>
          <p:cNvSpPr>
            <a:spLocks noGrp="1"/>
          </p:cNvSpPr>
          <p:nvPr>
            <p:ph idx="1"/>
          </p:nvPr>
        </p:nvSpPr>
        <p:spPr>
          <a:xfrm>
            <a:off x="275253" y="1970999"/>
            <a:ext cx="5528081" cy="4336547"/>
          </a:xfrm>
        </p:spPr>
        <p:txBody>
          <a:bodyPr vert="horz" lIns="91440" tIns="45720" rIns="91440" bIns="45720" rtlCol="0" anchor="ctr">
            <a:noAutofit/>
          </a:bodyPr>
          <a:lstStyle/>
          <a:p>
            <a:r>
              <a:rPr lang="en-US" sz="2100" dirty="0">
                <a:solidFill>
                  <a:schemeClr val="bg1"/>
                </a:solidFill>
                <a:ea typeface="+mn-lt"/>
                <a:cs typeface="+mn-lt"/>
              </a:rPr>
              <a:t>So the basic idea of this AI assistant project using the python language is to automate the day to day life task and to get the brief introduction about machine learning and artificial intelligence. In the early stages of programming and coding this particular concept of AI must be an awful thought and only few would have thought about this but in today's modern life where the technology is going beyond our imagination we can say that this project may be able to automate at least my small bedroom</a:t>
            </a:r>
            <a:endParaRPr lang="en-US" sz="2100">
              <a:solidFill>
                <a:schemeClr val="bg1"/>
              </a:solidFill>
              <a:cs typeface="Calibri"/>
            </a:endParaRPr>
          </a:p>
        </p:txBody>
      </p:sp>
    </p:spTree>
    <p:extLst>
      <p:ext uri="{BB962C8B-B14F-4D97-AF65-F5344CB8AC3E}">
        <p14:creationId xmlns:p14="http://schemas.microsoft.com/office/powerpoint/2010/main" val="52025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54D0AA4-61BE-4DC7-A138-081996FC4CBD}"/>
              </a:ext>
            </a:extLst>
          </p:cNvPr>
          <p:cNvPicPr>
            <a:picLocks noChangeAspect="1"/>
          </p:cNvPicPr>
          <p:nvPr/>
        </p:nvPicPr>
        <p:blipFill rotWithShape="1">
          <a:blip r:embed="rId2">
            <a:alphaModFix amt="40000"/>
          </a:blip>
          <a:srcRect r="7110" b="-1"/>
          <a:stretch/>
        </p:blipFill>
        <p:spPr>
          <a:xfrm>
            <a:off x="43152" y="43142"/>
            <a:ext cx="12191979" cy="6857990"/>
          </a:xfrm>
          <a:prstGeom prst="rect">
            <a:avLst/>
          </a:prstGeom>
        </p:spPr>
      </p:pic>
      <p:sp>
        <p:nvSpPr>
          <p:cNvPr id="2" name="Title 1">
            <a:extLst>
              <a:ext uri="{FF2B5EF4-FFF2-40B4-BE49-F238E27FC236}">
                <a16:creationId xmlns:a16="http://schemas.microsoft.com/office/drawing/2014/main" id="{076015BB-3B5C-4AA8-8C5B-A33F5F1A1AF3}"/>
              </a:ext>
            </a:extLst>
          </p:cNvPr>
          <p:cNvSpPr>
            <a:spLocks noGrp="1"/>
          </p:cNvSpPr>
          <p:nvPr>
            <p:ph type="title"/>
          </p:nvPr>
        </p:nvSpPr>
        <p:spPr>
          <a:xfrm>
            <a:off x="838200" y="365125"/>
            <a:ext cx="10515600" cy="1325563"/>
          </a:xfrm>
        </p:spPr>
        <p:txBody>
          <a:bodyPr>
            <a:normAutofit/>
          </a:bodyPr>
          <a:lstStyle/>
          <a:p>
            <a:r>
              <a:rPr lang="en-US" sz="5400" dirty="0">
                <a:solidFill>
                  <a:srgbClr val="FFFFFF"/>
                </a:solidFill>
                <a:latin typeface="Calibri"/>
                <a:cs typeface="Calibri"/>
              </a:rPr>
              <a:t>Literature  </a:t>
            </a:r>
            <a:endParaRPr lang="en-US" sz="5400" dirty="0">
              <a:solidFill>
                <a:srgbClr val="FFFFFF"/>
              </a:solidFill>
            </a:endParaRPr>
          </a:p>
        </p:txBody>
      </p:sp>
      <p:sp>
        <p:nvSpPr>
          <p:cNvPr id="11"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19FE39-CBCE-4E56-A656-6859EF76A525}"/>
              </a:ext>
            </a:extLst>
          </p:cNvPr>
          <p:cNvSpPr>
            <a:spLocks noGrp="1"/>
          </p:cNvSpPr>
          <p:nvPr>
            <p:ph idx="1"/>
          </p:nvPr>
        </p:nvSpPr>
        <p:spPr>
          <a:xfrm>
            <a:off x="838200" y="2004446"/>
            <a:ext cx="10515600" cy="4176897"/>
          </a:xfrm>
        </p:spPr>
        <p:txBody>
          <a:bodyPr vert="horz" lIns="91440" tIns="45720" rIns="91440" bIns="45720" rtlCol="0" anchor="t">
            <a:normAutofit/>
          </a:bodyPr>
          <a:lstStyle/>
          <a:p>
            <a:endParaRPr lang="en-US" sz="2200" dirty="0">
              <a:solidFill>
                <a:srgbClr val="FFFFFF"/>
              </a:solidFill>
              <a:ea typeface="+mn-lt"/>
              <a:cs typeface="+mn-lt"/>
            </a:endParaRPr>
          </a:p>
          <a:p>
            <a:endParaRPr lang="en-US" sz="2200">
              <a:solidFill>
                <a:srgbClr val="FFFFFF"/>
              </a:solidFill>
              <a:cs typeface="Calibri"/>
            </a:endParaRPr>
          </a:p>
        </p:txBody>
      </p:sp>
    </p:spTree>
    <p:extLst>
      <p:ext uri="{BB962C8B-B14F-4D97-AF65-F5344CB8AC3E}">
        <p14:creationId xmlns:p14="http://schemas.microsoft.com/office/powerpoint/2010/main" val="22292775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3">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4" descr="A picture containing text, electronics, circuit&#10;&#10;Description automatically generated">
            <a:extLst>
              <a:ext uri="{FF2B5EF4-FFF2-40B4-BE49-F238E27FC236}">
                <a16:creationId xmlns:a16="http://schemas.microsoft.com/office/drawing/2014/main" id="{20CFEDEC-DB4E-4EE4-B352-9EDC1F3B272B}"/>
              </a:ext>
            </a:extLst>
          </p:cNvPr>
          <p:cNvPicPr>
            <a:picLocks noChangeAspect="1"/>
          </p:cNvPicPr>
          <p:nvPr/>
        </p:nvPicPr>
        <p:blipFill rotWithShape="1">
          <a:blip r:embed="rId2">
            <a:alphaModFix amt="60000"/>
          </a:blip>
          <a:srcRect l="4889" r="1" b="1"/>
          <a:stretch/>
        </p:blipFill>
        <p:spPr>
          <a:xfrm>
            <a:off x="-1" y="10"/>
            <a:ext cx="12192001" cy="6857990"/>
          </a:xfrm>
          <a:prstGeom prst="rect">
            <a:avLst/>
          </a:prstGeom>
        </p:spPr>
      </p:pic>
      <p:sp>
        <p:nvSpPr>
          <p:cNvPr id="2" name="Title 1">
            <a:extLst>
              <a:ext uri="{FF2B5EF4-FFF2-40B4-BE49-F238E27FC236}">
                <a16:creationId xmlns:a16="http://schemas.microsoft.com/office/drawing/2014/main" id="{E463BD34-0006-4D83-885F-1D0D28E69274}"/>
              </a:ext>
            </a:extLst>
          </p:cNvPr>
          <p:cNvSpPr>
            <a:spLocks noGrp="1"/>
          </p:cNvSpPr>
          <p:nvPr>
            <p:ph type="title"/>
          </p:nvPr>
        </p:nvSpPr>
        <p:spPr>
          <a:xfrm>
            <a:off x="104954" y="1671570"/>
            <a:ext cx="5284656" cy="4072044"/>
          </a:xfrm>
        </p:spPr>
        <p:txBody>
          <a:bodyPr anchor="t">
            <a:normAutofit/>
          </a:bodyPr>
          <a:lstStyle/>
          <a:p>
            <a:br>
              <a:rPr lang="en-US" dirty="0">
                <a:solidFill>
                  <a:schemeClr val="bg1"/>
                </a:solidFill>
                <a:latin typeface="Calibri"/>
                <a:cs typeface="Calibri"/>
              </a:rPr>
            </a:br>
            <a:br>
              <a:rPr lang="en-US" dirty="0">
                <a:solidFill>
                  <a:schemeClr val="bg1"/>
                </a:solidFill>
                <a:latin typeface="Calibri"/>
                <a:cs typeface="Calibri"/>
              </a:rPr>
            </a:br>
            <a:r>
              <a:rPr lang="en-US" dirty="0">
                <a:solidFill>
                  <a:schemeClr val="bg1"/>
                </a:solidFill>
                <a:latin typeface="Calibri"/>
                <a:cs typeface="Calibri"/>
              </a:rPr>
              <a:t>             H/W , S/W</a:t>
            </a:r>
            <a:br>
              <a:rPr lang="en-US" dirty="0">
                <a:solidFill>
                  <a:schemeClr val="bg1"/>
                </a:solidFill>
                <a:latin typeface="Calibri"/>
                <a:cs typeface="Calibri"/>
              </a:rPr>
            </a:br>
            <a:r>
              <a:rPr lang="en-US" dirty="0">
                <a:solidFill>
                  <a:schemeClr val="bg1"/>
                </a:solidFill>
                <a:latin typeface="Calibri"/>
                <a:cs typeface="Calibri"/>
              </a:rPr>
              <a:t>           Requirements</a:t>
            </a:r>
            <a:endParaRPr lang="en-US" dirty="0">
              <a:solidFill>
                <a:schemeClr val="bg1"/>
              </a:solidFill>
            </a:endParaRPr>
          </a:p>
        </p:txBody>
      </p:sp>
      <p:sp>
        <p:nvSpPr>
          <p:cNvPr id="3" name="Content Placeholder 2">
            <a:extLst>
              <a:ext uri="{FF2B5EF4-FFF2-40B4-BE49-F238E27FC236}">
                <a16:creationId xmlns:a16="http://schemas.microsoft.com/office/drawing/2014/main" id="{BFCC3503-9977-4DE4-AA00-D5C1A31D5FA8}"/>
              </a:ext>
            </a:extLst>
          </p:cNvPr>
          <p:cNvSpPr>
            <a:spLocks noGrp="1"/>
          </p:cNvSpPr>
          <p:nvPr>
            <p:ph idx="1"/>
          </p:nvPr>
        </p:nvSpPr>
        <p:spPr>
          <a:xfrm>
            <a:off x="6171609" y="808925"/>
            <a:ext cx="5602181" cy="5394759"/>
          </a:xfrm>
        </p:spPr>
        <p:txBody>
          <a:bodyPr vert="horz" lIns="91440" tIns="45720" rIns="91440" bIns="45720" rtlCol="0" anchor="t">
            <a:noAutofit/>
          </a:bodyPr>
          <a:lstStyle/>
          <a:p>
            <a:pPr marL="0" indent="0">
              <a:buNone/>
            </a:pPr>
            <a:endParaRPr lang="en-US" sz="3200" dirty="0">
              <a:solidFill>
                <a:schemeClr val="bg1"/>
              </a:solidFill>
              <a:cs typeface="Calibri"/>
            </a:endParaRPr>
          </a:p>
          <a:p>
            <a:r>
              <a:rPr lang="en-US" sz="3200" dirty="0">
                <a:solidFill>
                  <a:schemeClr val="bg1"/>
                </a:solidFill>
                <a:cs typeface="Calibri"/>
              </a:rPr>
              <a:t>Arduino uno</a:t>
            </a:r>
            <a:endParaRPr lang="en-US" sz="3200" dirty="0">
              <a:solidFill>
                <a:schemeClr val="bg1"/>
              </a:solidFill>
              <a:ea typeface="+mn-lt"/>
              <a:cs typeface="+mn-lt"/>
            </a:endParaRPr>
          </a:p>
          <a:p>
            <a:r>
              <a:rPr lang="en-US" sz="3200" dirty="0">
                <a:solidFill>
                  <a:schemeClr val="bg1"/>
                </a:solidFill>
                <a:cs typeface="Calibri"/>
              </a:rPr>
              <a:t>12v relay board</a:t>
            </a:r>
            <a:endParaRPr lang="en-US" sz="3200" dirty="0">
              <a:solidFill>
                <a:schemeClr val="bg1"/>
              </a:solidFill>
              <a:ea typeface="+mn-lt"/>
              <a:cs typeface="+mn-lt"/>
            </a:endParaRPr>
          </a:p>
          <a:p>
            <a:r>
              <a:rPr lang="en-US" sz="3200" dirty="0">
                <a:solidFill>
                  <a:schemeClr val="bg1"/>
                </a:solidFill>
                <a:cs typeface="Calibri"/>
              </a:rPr>
              <a:t>Bulb </a:t>
            </a:r>
            <a:r>
              <a:rPr lang="en-US" sz="3200" dirty="0">
                <a:solidFill>
                  <a:schemeClr val="bg1"/>
                </a:solidFill>
                <a:ea typeface="+mn-lt"/>
                <a:cs typeface="+mn-lt"/>
              </a:rPr>
              <a:t>socket</a:t>
            </a:r>
          </a:p>
          <a:p>
            <a:r>
              <a:rPr lang="en-US" sz="3200" dirty="0">
                <a:solidFill>
                  <a:schemeClr val="bg1"/>
                </a:solidFill>
                <a:ea typeface="+mn-lt"/>
                <a:cs typeface="+mn-lt"/>
              </a:rPr>
              <a:t>PC</a:t>
            </a:r>
          </a:p>
          <a:p>
            <a:r>
              <a:rPr lang="en-US" sz="3200" dirty="0">
                <a:solidFill>
                  <a:schemeClr val="bg1"/>
                </a:solidFill>
                <a:cs typeface="Calibri"/>
              </a:rPr>
              <a:t>Visual Studio Code (Software)</a:t>
            </a:r>
            <a:endParaRPr lang="en-US" sz="3200" dirty="0">
              <a:solidFill>
                <a:schemeClr val="bg1"/>
              </a:solidFill>
              <a:ea typeface="+mn-lt"/>
              <a:cs typeface="+mn-lt"/>
            </a:endParaRPr>
          </a:p>
          <a:p>
            <a:r>
              <a:rPr lang="en-US" sz="3200" dirty="0">
                <a:solidFill>
                  <a:schemeClr val="bg1"/>
                </a:solidFill>
                <a:cs typeface="Calibri"/>
              </a:rPr>
              <a:t>Connecting wires / jumpers</a:t>
            </a:r>
            <a:endParaRPr lang="en-US" sz="3200" dirty="0">
              <a:solidFill>
                <a:schemeClr val="bg1"/>
              </a:solidFill>
              <a:ea typeface="+mn-lt"/>
              <a:cs typeface="+mn-lt"/>
            </a:endParaRPr>
          </a:p>
          <a:p>
            <a:r>
              <a:rPr lang="en-US" sz="3200" dirty="0">
                <a:solidFill>
                  <a:schemeClr val="bg1"/>
                </a:solidFill>
                <a:cs typeface="Calibri"/>
              </a:rPr>
              <a:t>LED</a:t>
            </a:r>
            <a:endParaRPr lang="en-US" sz="3200" dirty="0">
              <a:solidFill>
                <a:schemeClr val="bg1"/>
              </a:solidFill>
              <a:ea typeface="+mn-lt"/>
              <a:cs typeface="+mn-lt"/>
            </a:endParaRPr>
          </a:p>
          <a:p>
            <a:r>
              <a:rPr lang="en-US" sz="3200" dirty="0">
                <a:solidFill>
                  <a:schemeClr val="bg1"/>
                </a:solidFill>
                <a:cs typeface="Calibri"/>
              </a:rPr>
              <a:t>Microphone</a:t>
            </a:r>
          </a:p>
          <a:p>
            <a:r>
              <a:rPr lang="en-US" sz="3200" dirty="0">
                <a:solidFill>
                  <a:schemeClr val="bg1"/>
                </a:solidFill>
                <a:cs typeface="Calibri"/>
              </a:rPr>
              <a:t>Python (Programing Language)</a:t>
            </a:r>
          </a:p>
        </p:txBody>
      </p:sp>
      <p:sp>
        <p:nvSpPr>
          <p:cNvPr id="5" name="Rectangle 4">
            <a:extLst>
              <a:ext uri="{FF2B5EF4-FFF2-40B4-BE49-F238E27FC236}">
                <a16:creationId xmlns:a16="http://schemas.microsoft.com/office/drawing/2014/main" id="{92809F2F-11CE-4849-83A4-030DFE0146AD}"/>
              </a:ext>
            </a:extLst>
          </p:cNvPr>
          <p:cNvSpPr/>
          <p:nvPr/>
        </p:nvSpPr>
        <p:spPr>
          <a:xfrm>
            <a:off x="5825706" y="1534065"/>
            <a:ext cx="158150" cy="4715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47329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Personal AI Assist</vt:lpstr>
      <vt:lpstr>PowerPoint Presentation</vt:lpstr>
      <vt:lpstr>Project Motivation</vt:lpstr>
      <vt:lpstr>Introduction :</vt:lpstr>
      <vt:lpstr>Aims &amp; Objectives  </vt:lpstr>
      <vt:lpstr>Need of AI</vt:lpstr>
      <vt:lpstr>   Overview</vt:lpstr>
      <vt:lpstr>Literature  </vt:lpstr>
      <vt:lpstr>               H/W , S/W            Requirements</vt:lpstr>
      <vt:lpstr>Arduino uno</vt:lpstr>
      <vt:lpstr>Relay board</vt:lpstr>
      <vt:lpstr>Role of Python</vt:lpstr>
      <vt:lpstr>Advantage</vt:lpstr>
      <vt:lpstr>Disadvantage</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384</cp:revision>
  <dcterms:created xsi:type="dcterms:W3CDTF">2013-07-15T20:26:40Z</dcterms:created>
  <dcterms:modified xsi:type="dcterms:W3CDTF">2021-12-17T14:56:18Z</dcterms:modified>
</cp:coreProperties>
</file>